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embeddedFontLst>
    <p:embeddedFont>
      <p:font typeface="PT Sans Narrow" panose="020B0604020202020204" charset="0"/>
      <p:regular r:id="rId34"/>
      <p:bold r:id="rId35"/>
    </p:embeddedFont>
    <p:embeddedFont>
      <p:font typeface="Open Sans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86630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har char="●"/>
              <a:defRPr/>
            </a:lvl1pPr>
            <a:lvl2pPr lvl="1" algn="ctr">
              <a:spcBef>
                <a:spcPts val="0"/>
              </a:spcBef>
              <a:buChar char="○"/>
              <a:defRPr/>
            </a:lvl2pPr>
            <a:lvl3pPr lvl="2" algn="ctr">
              <a:spcBef>
                <a:spcPts val="0"/>
              </a:spcBef>
              <a:buChar char="■"/>
              <a:defRPr/>
            </a:lvl3pPr>
            <a:lvl4pPr lvl="3" algn="ctr">
              <a:spcBef>
                <a:spcPts val="0"/>
              </a:spcBef>
              <a:buChar char="●"/>
              <a:defRPr/>
            </a:lvl4pPr>
            <a:lvl5pPr lvl="4" algn="ctr">
              <a:spcBef>
                <a:spcPts val="0"/>
              </a:spcBef>
              <a:buChar char="○"/>
              <a:defRPr/>
            </a:lvl5pPr>
            <a:lvl6pPr lvl="5" algn="ctr">
              <a:spcBef>
                <a:spcPts val="0"/>
              </a:spcBef>
              <a:buChar char="■"/>
              <a:defRPr/>
            </a:lvl6pPr>
            <a:lvl7pPr lvl="6" algn="ctr">
              <a:spcBef>
                <a:spcPts val="0"/>
              </a:spcBef>
              <a:buChar char="●"/>
              <a:defRPr/>
            </a:lvl7pPr>
            <a:lvl8pPr lvl="7" algn="ctr">
              <a:spcBef>
                <a:spcPts val="0"/>
              </a:spcBef>
              <a:buChar char="○"/>
              <a:defRPr/>
            </a:lvl8pPr>
            <a:lvl9pPr lvl="8" algn="ctr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400"/>
            </a:lvl1pPr>
            <a:lvl2pPr lvl="1">
              <a:spcBef>
                <a:spcPts val="0"/>
              </a:spcBef>
              <a:buSzPct val="100000"/>
              <a:buChar char="○"/>
              <a:defRPr sz="1200"/>
            </a:lvl2pPr>
            <a:lvl3pPr lvl="2">
              <a:spcBef>
                <a:spcPts val="0"/>
              </a:spcBef>
              <a:buSzPct val="100000"/>
              <a:buChar char="■"/>
              <a:defRPr sz="1200"/>
            </a:lvl3pPr>
            <a:lvl4pPr lvl="3">
              <a:spcBef>
                <a:spcPts val="0"/>
              </a:spcBef>
              <a:buSzPct val="100000"/>
              <a:buChar char="●"/>
              <a:defRPr sz="1200"/>
            </a:lvl4pPr>
            <a:lvl5pPr lvl="4">
              <a:spcBef>
                <a:spcPts val="0"/>
              </a:spcBef>
              <a:buSzPct val="100000"/>
              <a:buChar char="○"/>
              <a:defRPr sz="1200"/>
            </a:lvl5pPr>
            <a:lvl6pPr lvl="5">
              <a:spcBef>
                <a:spcPts val="0"/>
              </a:spcBef>
              <a:buSzPct val="100000"/>
              <a:buChar char="■"/>
              <a:defRPr sz="1200"/>
            </a:lvl6pPr>
            <a:lvl7pPr lvl="6">
              <a:spcBef>
                <a:spcPts val="0"/>
              </a:spcBef>
              <a:buSzPct val="100000"/>
              <a:buChar char="●"/>
              <a:defRPr sz="1200"/>
            </a:lvl7pPr>
            <a:lvl8pPr lvl="7">
              <a:spcBef>
                <a:spcPts val="0"/>
              </a:spcBef>
              <a:buSzPct val="100000"/>
              <a:buChar char="○"/>
              <a:defRPr sz="1200"/>
            </a:lvl8pPr>
            <a:lvl9pPr lvl="8">
              <a:spcBef>
                <a:spcPts val="0"/>
              </a:spcBef>
              <a:buSzPct val="1000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400"/>
            </a:lvl1pPr>
            <a:lvl2pPr lvl="1">
              <a:spcBef>
                <a:spcPts val="0"/>
              </a:spcBef>
              <a:buSzPct val="100000"/>
              <a:buChar char="○"/>
              <a:defRPr sz="1200"/>
            </a:lvl2pPr>
            <a:lvl3pPr lvl="2">
              <a:spcBef>
                <a:spcPts val="0"/>
              </a:spcBef>
              <a:buSzPct val="100000"/>
              <a:buChar char="■"/>
              <a:defRPr sz="1200"/>
            </a:lvl3pPr>
            <a:lvl4pPr lvl="3">
              <a:spcBef>
                <a:spcPts val="0"/>
              </a:spcBef>
              <a:buSzPct val="100000"/>
              <a:buChar char="●"/>
              <a:defRPr sz="1200"/>
            </a:lvl4pPr>
            <a:lvl5pPr lvl="4">
              <a:spcBef>
                <a:spcPts val="0"/>
              </a:spcBef>
              <a:buSzPct val="100000"/>
              <a:buChar char="○"/>
              <a:defRPr sz="1200"/>
            </a:lvl5pPr>
            <a:lvl6pPr lvl="5">
              <a:spcBef>
                <a:spcPts val="0"/>
              </a:spcBef>
              <a:buSzPct val="100000"/>
              <a:buChar char="■"/>
              <a:defRPr sz="1200"/>
            </a:lvl6pPr>
            <a:lvl7pPr lvl="6">
              <a:spcBef>
                <a:spcPts val="0"/>
              </a:spcBef>
              <a:buSzPct val="100000"/>
              <a:buChar char="●"/>
              <a:defRPr sz="1200"/>
            </a:lvl7pPr>
            <a:lvl8pPr lvl="7">
              <a:spcBef>
                <a:spcPts val="0"/>
              </a:spcBef>
              <a:buSzPct val="100000"/>
              <a:buChar char="○"/>
              <a:defRPr sz="1200"/>
            </a:lvl8pPr>
            <a:lvl9pPr lvl="8">
              <a:spcBef>
                <a:spcPts val="0"/>
              </a:spcBef>
              <a:buSzPct val="1000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200"/>
            </a:lvl1pPr>
            <a:lvl2pPr lvl="1">
              <a:spcBef>
                <a:spcPts val="0"/>
              </a:spcBef>
              <a:buSzPct val="100000"/>
              <a:buChar char="○"/>
              <a:defRPr sz="1200"/>
            </a:lvl2pPr>
            <a:lvl3pPr lvl="2">
              <a:spcBef>
                <a:spcPts val="0"/>
              </a:spcBef>
              <a:buSzPct val="100000"/>
              <a:buChar char="■"/>
              <a:defRPr sz="1200"/>
            </a:lvl3pPr>
            <a:lvl4pPr lvl="3">
              <a:spcBef>
                <a:spcPts val="0"/>
              </a:spcBef>
              <a:buSzPct val="100000"/>
              <a:buChar char="●"/>
              <a:defRPr sz="1200"/>
            </a:lvl4pPr>
            <a:lvl5pPr lvl="4">
              <a:spcBef>
                <a:spcPts val="0"/>
              </a:spcBef>
              <a:buSzPct val="100000"/>
              <a:buChar char="○"/>
              <a:defRPr sz="1200"/>
            </a:lvl5pPr>
            <a:lvl6pPr lvl="5">
              <a:spcBef>
                <a:spcPts val="0"/>
              </a:spcBef>
              <a:buSzPct val="100000"/>
              <a:buChar char="■"/>
              <a:defRPr sz="1200"/>
            </a:lvl6pPr>
            <a:lvl7pPr lvl="6">
              <a:spcBef>
                <a:spcPts val="0"/>
              </a:spcBef>
              <a:buSzPct val="100000"/>
              <a:buChar char="●"/>
              <a:defRPr sz="1200"/>
            </a:lvl7pPr>
            <a:lvl8pPr lvl="7">
              <a:spcBef>
                <a:spcPts val="0"/>
              </a:spcBef>
              <a:buSzPct val="100000"/>
              <a:buChar char="○"/>
              <a:defRPr sz="1200"/>
            </a:lvl8pPr>
            <a:lvl9pPr lvl="8">
              <a:spcBef>
                <a:spcPts val="0"/>
              </a:spcBef>
              <a:buSzPct val="1000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Char char="●"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00"/>
          </a:p>
          <a:p>
            <a:pPr lvl="0">
              <a:spcBef>
                <a:spcPts val="0"/>
              </a:spcBef>
              <a:buNone/>
            </a:pPr>
            <a:r>
              <a:rPr lang="en" sz="3000"/>
              <a:t>Bidet Seat Attachments</a:t>
            </a:r>
          </a:p>
          <a:p>
            <a:pPr lvl="0">
              <a:spcBef>
                <a:spcPts val="0"/>
              </a:spcBef>
              <a:buNone/>
            </a:pPr>
            <a:endParaRPr sz="3000"/>
          </a:p>
          <a:p>
            <a:pPr lvl="0">
              <a:spcBef>
                <a:spcPts val="0"/>
              </a:spcBef>
              <a:buNone/>
            </a:pPr>
            <a:r>
              <a:rPr lang="en" sz="3000"/>
              <a:t>ASCIP presentation By: Laura Tarlova</a:t>
            </a:r>
          </a:p>
        </p:txBody>
      </p:sp>
      <p:pic>
        <p:nvPicPr>
          <p:cNvPr id="67" name="Shape 67" descr="Image result for happy bide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2300" y="2774174"/>
            <a:ext cx="1737025" cy="227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Cord Covers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950" y="2838799"/>
            <a:ext cx="2694850" cy="20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4">
            <a:alphaModFix/>
          </a:blip>
          <a:srcRect t="30895" r="15175" b="19846"/>
          <a:stretch/>
        </p:blipFill>
        <p:spPr>
          <a:xfrm>
            <a:off x="311700" y="1266325"/>
            <a:ext cx="3349075" cy="145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0574" y="1336812"/>
            <a:ext cx="3161725" cy="316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Portable Bidets 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Battery Powered: Olympia Travel Bidet TB-300    $40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4582825" y="914125"/>
            <a:ext cx="4249500" cy="365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Squeeze Bottle: Brondell GoSpa $15</a:t>
            </a:r>
          </a:p>
        </p:txBody>
      </p:sp>
      <p:pic>
        <p:nvPicPr>
          <p:cNvPr id="143" name="Shape 143" descr="Olympia Travel Bidet TB-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0" y="1927125"/>
            <a:ext cx="2649524" cy="264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 descr="Brondell GoSpa Travel Bide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4700" y="1829625"/>
            <a:ext cx="2573825" cy="257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 descr="FridaBaby Fridet, The ButtWasher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1775" y="2157350"/>
            <a:ext cx="3352218" cy="251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 descr="Image result for butt washe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93888" y="2157349"/>
            <a:ext cx="2649536" cy="251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Other bidets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462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So many options!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Independence IV with electric wash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$1599 for lift plus $649 for Brondell 1000 attached to lift seat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All kind of accessories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Liftseat4home.com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7074" y="844775"/>
            <a:ext cx="5239549" cy="404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Using Bidet seats with bathroom equipment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71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Both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Electric/non-electric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 in spray target 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Bidet with nozzle position adjustment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marL="0" lvl="0" indent="0" rtl="0">
              <a:spcBef>
                <a:spcPts val="0"/>
              </a:spcBef>
              <a:buNone/>
            </a:pPr>
            <a:endParaRPr sz="1600"/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 u="sng">
                <a:solidFill>
                  <a:srgbClr val="000000"/>
                </a:solidFill>
              </a:rPr>
              <a:t>Electric: </a:t>
            </a:r>
          </a:p>
          <a:p>
            <a:pPr marL="457200" lvl="0" indent="-3429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Occupancy sensor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 u="sng">
                <a:solidFill>
                  <a:srgbClr val="000000"/>
                </a:solidFill>
              </a:rPr>
              <a:t>Non-electric</a:t>
            </a:r>
            <a:r>
              <a:rPr lang="en" sz="1800">
                <a:solidFill>
                  <a:srgbClr val="000000"/>
                </a:solidFill>
              </a:rPr>
              <a:t>: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Attached control panel blocking access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Right side only</a:t>
            </a:r>
          </a:p>
          <a:p>
            <a:pPr marL="457200" lvl="0" indent="-330200" rtl="0">
              <a:spcBef>
                <a:spcPts val="0"/>
              </a:spcBef>
              <a:buClr>
                <a:srgbClr val="000000"/>
              </a:buClr>
              <a:buSzPct val="88888"/>
            </a:pPr>
            <a:r>
              <a:rPr lang="en" sz="1800">
                <a:solidFill>
                  <a:srgbClr val="000000"/>
                </a:solidFill>
              </a:rPr>
              <a:t>Control panel hard to reach</a:t>
            </a:r>
            <a:r>
              <a:rPr lang="en" sz="1600">
                <a:solidFill>
                  <a:srgbClr val="000000"/>
                </a:solidFill>
              </a:rPr>
              <a:t> 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None/>
            </a:pPr>
            <a:endParaRPr sz="16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6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Other bidet use skills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83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Drying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Dryer may not be thorough enough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Use mirror to check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Use towel or paper to dry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Similar techniques to drying after shower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May need caregiver help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83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" dirty="0"/>
              <a:t>Check for thoroughness</a:t>
            </a:r>
          </a:p>
          <a:p>
            <a:pPr marL="457200" lvl="0" indent="-228600"/>
            <a:r>
              <a:rPr lang="en" dirty="0"/>
              <a:t>Learn what settings get the job done</a:t>
            </a:r>
          </a:p>
          <a:p>
            <a:pPr marL="457200" lvl="0" indent="-228600"/>
            <a:r>
              <a:rPr lang="en" dirty="0"/>
              <a:t>Spray positioning/alignment</a:t>
            </a:r>
          </a:p>
          <a:p>
            <a:pPr marL="457200" lvl="0" indent="-228600"/>
            <a:r>
              <a:rPr lang="en" dirty="0"/>
              <a:t>While drying pt may get insight on thoroughness</a:t>
            </a: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Remote control access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Pressing buttons: stylus in cuff, mouthstick, knuckle, velcro to wall or lap tray or positioning wedge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Where to purchase/educational handouts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151300" y="1101424"/>
            <a:ext cx="8520600" cy="4600800"/>
          </a:xfrm>
          <a:prstGeom prst="rect">
            <a:avLst/>
          </a:prstGeom>
          <a:ln w="9525" cap="flat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Many online vendors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Amazon.com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Bidetking.com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Costco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5" name="Shape 175" descr="Image result for bidet love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9425" y="1152425"/>
            <a:ext cx="3311974" cy="306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Bidet seat options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11700" y="1266324"/>
            <a:ext cx="8520600" cy="37438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1600" dirty="0"/>
              <a:t>Bidet type (electric/non-electric)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600" dirty="0"/>
              <a:t>Dryer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600" dirty="0"/>
              <a:t>Self cleaning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600" dirty="0"/>
              <a:t>Remote control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600" dirty="0"/>
              <a:t>Nozzle position adjustment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600" dirty="0"/>
              <a:t>Enema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600" dirty="0"/>
              <a:t>Warm water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600" dirty="0"/>
              <a:t>Occupancy sensor</a:t>
            </a:r>
          </a:p>
          <a:p>
            <a:pPr lvl="0">
              <a:spcBef>
                <a:spcPts val="0"/>
              </a:spcBef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Purchasing considerations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71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Round or elongated/oval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French curve/1 piece toilet: provide model # to bidetking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All parts included (may need wrench/pliers)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Extension cord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Installation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7750" y="2145300"/>
            <a:ext cx="2304549" cy="258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1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Bidets at Craig: Brondell Swash 1000 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311700" y="1616825"/>
            <a:ext cx="8520600" cy="287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Disable occupancy sensor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Wide spray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Nozzle position adjustment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Dryer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Front wash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Sold online and at Costco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Sterilize option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Deodorize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$499-$599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0500" y="1090725"/>
            <a:ext cx="3753374" cy="375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Bidets at Craig: BioBidet 1000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Larger buttons and remote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Enema function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Dryer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Clear feedback on adjustments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Cannot disable occupancy sensor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Automatic nozzle sterilization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Automatic deodorizer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$499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5650" y="256025"/>
            <a:ext cx="4695000" cy="46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374275"/>
            <a:ext cx="8520600" cy="452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Why use a bidet seat?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Research (more needed!!)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Types of bidets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Use with bathroom equipment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Case studies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Cleaning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Rehab engineering modifications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4" name="Shape 74" descr="Image result for happy bide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6924" y="698600"/>
            <a:ext cx="3715274" cy="278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Bidets at Craig: Brondell FreshSpa ($40-$60) 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Nonelectric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Nozzle adjustment: manual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Spray intensity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Nozzle cleaning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Cold water only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$59</a:t>
            </a:r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0050" y="1152425"/>
            <a:ext cx="3862150" cy="38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Cleaning the bidet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84300" cy="83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 regular cleaning required for home use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Nozzles easily accessible, sometimes replaceable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Self cleaning feature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Craig hospital cleaning procedure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7" name="Shape 217" title="Click to close image, click and drag to move. Use arrow keys for next and previou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75" y="1986600"/>
            <a:ext cx="4588975" cy="28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 descr="Image result for swash 1000 bidet king self cleaning" title="View source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6375" y="2289125"/>
            <a:ext cx="2582274" cy="258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Rehab Engineering 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07050"/>
            <a:ext cx="2468574" cy="185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5225" y="2557626"/>
            <a:ext cx="2886600" cy="216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8549" y="445026"/>
            <a:ext cx="3517249" cy="263797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5601900" y="1826850"/>
            <a:ext cx="1658400" cy="37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Rehab Engineering	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57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Modify turn knobs and buttons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Splash guard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Attaching seat directly to SCC/RTS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Non-electric: Spray nozzle off center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Electric: back end too tall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If someone needs a cut out you cannot cut the bidet lid to accommodate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Feedback from patients with incomplete injury 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63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Four tetra-incomplete injury patients (3 using non-electrics, one electric):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-Saves time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-Increased ease with cleanup due to limited UE ROM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-More gentle on the skin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-Decreased shoulder pain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/>
              <a:t>Patient feedback: C5 ASIA D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1">
                <a:solidFill>
                  <a:srgbClr val="000000"/>
                </a:solidFill>
              </a:rPr>
              <a:t>“I would highly recommend it [a bidet].  It saves me a lot of work, time, and issues with shoulder pain… I even have shoulder pain while driving my car so anything I can do to decrease the amount of reach and work I have to do is great...It’s one less thing you have to worry about that can fatigue you.”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Incomplete injury feedback continued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Other feedback (reported by one incomplete injury patient)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-Helps stimulate a bowel movement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-Helps in particular with loose stool cleanup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-Dont have to worry about toilet getting clogged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Case study: portable bidet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311700" y="1024000"/>
            <a:ext cx="8520600" cy="384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Used by 2 patients with T10 and T12 ASIA A injury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Couldn't reach due to TLSO or muscle tightness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Using long handled equipment for BOP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Using The Palm by bioBidet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Longest spray spray nozzle ‘’7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Squeeze powered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Their feedback: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Use in combination with toilet paper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More gentle on skin rash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Felt this assisted with getting “cleaner”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2202" y="1024000"/>
            <a:ext cx="2051775" cy="360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Case study: portable bidet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0850" y="1491850"/>
            <a:ext cx="4170528" cy="3127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 rotWithShape="1">
          <a:blip r:embed="rId4">
            <a:alphaModFix/>
          </a:blip>
          <a:srcRect l="18680" t="7207" r="19319" b="6889"/>
          <a:stretch/>
        </p:blipFill>
        <p:spPr>
          <a:xfrm>
            <a:off x="311700" y="1308124"/>
            <a:ext cx="3181824" cy="240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Case study: Guillain-Barre 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53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Female patient, concerned about wiping after urination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Limited functional upper extremity movement (unable to wipe)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Had control of bladder and ability to transfer to/from toilet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Experience using Biobidet 1000 (not using RTS or SCC)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Used mouthstick stylus to operate remote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Place remote on wall, mouthstick nearby in a jar on shelf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Good trunk control: lean forward for feminine wash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Wear skirts and underwear with cutout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is a bidet anyway?  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3425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2375" y="3087025"/>
            <a:ext cx="2077575" cy="155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 descr="Image result for swash 1000" title="View source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9875" y="2718958"/>
            <a:ext cx="2011499" cy="1912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 descr="Image result for bidet seat attachmen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975" y="1342525"/>
            <a:ext cx="2561274" cy="204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 descr="Image result for bidet seat attachmen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39949" y="96850"/>
            <a:ext cx="2622099" cy="262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Other patient uses at/after Craig	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Hip replacement precautions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Patients with loose stool/C-diff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Multiple family caregivers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Brain injury patient with functional use of left hand to operate remote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Needed help with transfer but wanted pericare privacy</a:t>
            </a: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  <a:p>
            <a:pPr marL="45720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Questions??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86" name="Shape 286" descr="Image result for bidet cartoon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600" y="1198325"/>
            <a:ext cx="7972924" cy="287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Potential benefits of a bidet seat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266324"/>
            <a:ext cx="8520600" cy="38200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List of </a:t>
            </a:r>
            <a:r>
              <a:rPr lang="en" b="1" dirty="0"/>
              <a:t>potential</a:t>
            </a:r>
            <a:r>
              <a:rPr lang="en" dirty="0"/>
              <a:t> benefits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600" dirty="0"/>
              <a:t>DIGNITY: More independence/control/privacy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600" dirty="0"/>
              <a:t>Decreased skin irritation (wiping can irritate sensitive skin)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600" dirty="0"/>
              <a:t>More thorough cleaning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600" dirty="0"/>
              <a:t>Feminine cleaning option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600" dirty="0"/>
              <a:t>Decrease shoulder pain with reach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600" dirty="0"/>
              <a:t>Decrease time needed for toileting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600" dirty="0"/>
              <a:t>Fewer clogged toilets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Research: Very Limited!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58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Toileting for people in nursing homes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use of bidets to reduce “anorectal pressures” 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Times New Roman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use of bidet can be used to reduce anal resting pressure similar to a warm sitz bath</a:t>
            </a:r>
          </a:p>
          <a:p>
            <a:pPr lvl="0" rtl="0">
              <a:lnSpc>
                <a:spcPct val="981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Only </a:t>
            </a:r>
            <a:r>
              <a:rPr lang="en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bidets and SCI population: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Pilot study on enema function of a bidet using a camera to target “target area” in 20 SCI subjects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Bowel movement was successfully induced using enema function in 15 of 20 patients</a:t>
            </a:r>
          </a:p>
          <a:p>
            <a:pPr lvl="0" rtl="0">
              <a:lnSpc>
                <a:spcPct val="981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981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981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981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Types of bidet seats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4261200" cy="402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Non-electric 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$20 and up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Control attached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Turn knob to adjust spray intensity and water temp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Cold water (mostly)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Can hookup to warm water under sink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Tricky to use with bathroom equipment and bariatric patients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103" name="Shape 103" title="Click to close image, click and drag to move. Use arrow keys for next and previou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1875" y="2740450"/>
            <a:ext cx="2888812" cy="178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 descr="Image result for Brondell FreshSpa Dual Temperature Bidet" title="View source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6750" y="187175"/>
            <a:ext cx="2759075" cy="27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Installation: non-electric</a:t>
            </a:r>
          </a:p>
        </p:txBody>
      </p:sp>
      <p:pic>
        <p:nvPicPr>
          <p:cNvPr id="110" name="Shape 110" title="Click to close image, click and drag to move. Use arrow keys for next and previou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0250" y="114437"/>
            <a:ext cx="2374349" cy="332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 descr="Image result for bidet seat installation non-electric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9299" y="3348375"/>
            <a:ext cx="2562200" cy="153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800" y="1725750"/>
            <a:ext cx="4162171" cy="234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256650"/>
            <a:ext cx="8520600" cy="620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Electric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951700"/>
            <a:ext cx="4049700" cy="4010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$200 and up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Entire seat and lid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Need power outlet</a:t>
            </a:r>
          </a:p>
          <a:p>
            <a: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800"/>
              <a:t>Water heater tank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800"/>
              <a:t>No protruding control attachment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Push button remotes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800"/>
              <a:t>Adjust spray intensity</a:t>
            </a:r>
          </a:p>
          <a:p>
            <a: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800"/>
              <a:t>Front/rear spray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800"/>
              <a:t>Wide spray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800"/>
              <a:t>Nozzle oscillation 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800"/>
              <a:t>Enema function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800"/>
              <a:t>Dryer function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9" name="Shape 119" descr="Image result for swash1000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4925" y="82970"/>
            <a:ext cx="2877150" cy="273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 title="Click to close image, click and drag to move. Use arrow keys for next and previous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2075" y="1439562"/>
            <a:ext cx="2261875" cy="312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203175"/>
            <a:ext cx="8520600" cy="94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Installation:electric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950" y="1000075"/>
            <a:ext cx="5417688" cy="414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3DAC54C107C94196F9B9B1E2A064EE" ma:contentTypeVersion="4" ma:contentTypeDescription="Create a new document." ma:contentTypeScope="" ma:versionID="388a0763c5e06f92043cd733f7d22959">
  <xsd:schema xmlns:xsd="http://www.w3.org/2001/XMLSchema" xmlns:xs="http://www.w3.org/2001/XMLSchema" xmlns:p="http://schemas.microsoft.com/office/2006/metadata/properties" xmlns:ns2="1cb8d5c7-f5c1-4975-a203-bc12ffd181f5" xmlns:ns3="6c858ebe-b4e9-43ef-b7cf-32e83bd54875" targetNamespace="http://schemas.microsoft.com/office/2006/metadata/properties" ma:root="true" ma:fieldsID="1e043a9dbc52f4ad4bab92836a7d6f65" ns2:_="" ns3:_="">
    <xsd:import namespace="1cb8d5c7-f5c1-4975-a203-bc12ffd181f5"/>
    <xsd:import namespace="6c858ebe-b4e9-43ef-b7cf-32e83bd548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8d5c7-f5c1-4975-a203-bc12ffd181f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58ebe-b4e9-43ef-b7cf-32e83bd548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E80FC8-E824-4237-8ED2-B4E92E279488}"/>
</file>

<file path=customXml/itemProps2.xml><?xml version="1.0" encoding="utf-8"?>
<ds:datastoreItem xmlns:ds="http://schemas.openxmlformats.org/officeDocument/2006/customXml" ds:itemID="{CA78D4D6-986F-4E13-9BF3-34B939CAAAD0}"/>
</file>

<file path=customXml/itemProps3.xml><?xml version="1.0" encoding="utf-8"?>
<ds:datastoreItem xmlns:ds="http://schemas.openxmlformats.org/officeDocument/2006/customXml" ds:itemID="{322D5C56-6968-4C23-8434-2AB5EE6DC35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982</Words>
  <Application>Microsoft Office PowerPoint</Application>
  <PresentationFormat>On-screen Show (16:9)</PresentationFormat>
  <Paragraphs>202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PT Sans Narrow</vt:lpstr>
      <vt:lpstr>Arial</vt:lpstr>
      <vt:lpstr>Open Sans</vt:lpstr>
      <vt:lpstr>Times New Roman</vt:lpstr>
      <vt:lpstr>tropic</vt:lpstr>
      <vt:lpstr> Bidet Seat Attachments  ASCIP presentation By: Laura Tarlova</vt:lpstr>
      <vt:lpstr>Outline</vt:lpstr>
      <vt:lpstr>What is a bidet anyway?  </vt:lpstr>
      <vt:lpstr>Potential benefits of a bidet seat</vt:lpstr>
      <vt:lpstr>Research: Very Limited!</vt:lpstr>
      <vt:lpstr>Types of bidet seats</vt:lpstr>
      <vt:lpstr>Installation: non-electric</vt:lpstr>
      <vt:lpstr>Electric</vt:lpstr>
      <vt:lpstr>Installation:electric</vt:lpstr>
      <vt:lpstr>Cord Covers</vt:lpstr>
      <vt:lpstr>Portable Bidets </vt:lpstr>
      <vt:lpstr>Other bidets</vt:lpstr>
      <vt:lpstr>Using Bidet seats with bathroom equipment</vt:lpstr>
      <vt:lpstr>Other bidet use skills</vt:lpstr>
      <vt:lpstr>Where to purchase/educational handouts</vt:lpstr>
      <vt:lpstr>Bidet seat options</vt:lpstr>
      <vt:lpstr>Purchasing considerations</vt:lpstr>
      <vt:lpstr>Bidets at Craig: Brondell Swash 1000 </vt:lpstr>
      <vt:lpstr>Bidets at Craig: BioBidet 1000</vt:lpstr>
      <vt:lpstr>Bidets at Craig: Brondell FreshSpa ($40-$60) </vt:lpstr>
      <vt:lpstr>Cleaning the bidet</vt:lpstr>
      <vt:lpstr>Rehab Engineering </vt:lpstr>
      <vt:lpstr>Rehab Engineering </vt:lpstr>
      <vt:lpstr>Feedback from patients with incomplete injury </vt:lpstr>
      <vt:lpstr>Patient feedback: C5 ASIA D </vt:lpstr>
      <vt:lpstr>Incomplete injury feedback continued</vt:lpstr>
      <vt:lpstr>Case study: portable bidet</vt:lpstr>
      <vt:lpstr>Case study: portable bidet</vt:lpstr>
      <vt:lpstr>Case study: Guillain-Barre </vt:lpstr>
      <vt:lpstr>Other patient uses at/after Craig </vt:lpstr>
      <vt:lpstr>Questions??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Bidet Seat Attachments  ASCIP presentation By: Laura Tarlova</dc:title>
  <dc:creator>firm</dc:creator>
  <cp:lastModifiedBy>Kim Ruff</cp:lastModifiedBy>
  <cp:revision>2</cp:revision>
  <dcterms:modified xsi:type="dcterms:W3CDTF">2017-08-01T23:37:40Z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0x010100D63DAC54C107C94196F9B9B1E2A064EE</vt:lpwstr>
  </property>
</Properties>
</file>